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700" r:id="rId2"/>
  </p:sldMasterIdLst>
  <p:notesMasterIdLst>
    <p:notesMasterId r:id="rId12"/>
  </p:notesMasterIdLst>
  <p:sldIdLst>
    <p:sldId id="261" r:id="rId3"/>
    <p:sldId id="695" r:id="rId4"/>
    <p:sldId id="263" r:id="rId5"/>
    <p:sldId id="264" r:id="rId6"/>
    <p:sldId id="696" r:id="rId7"/>
    <p:sldId id="697" r:id="rId8"/>
    <p:sldId id="698" r:id="rId9"/>
    <p:sldId id="699" r:id="rId10"/>
    <p:sldId id="700"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74B6"/>
    <a:srgbClr val="44A4D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53" autoAdjust="0"/>
    <p:restoredTop sz="94453"/>
  </p:normalViewPr>
  <p:slideViewPr>
    <p:cSldViewPr snapToGrid="0" snapToObjects="1">
      <p:cViewPr varScale="1">
        <p:scale>
          <a:sx n="107" d="100"/>
          <a:sy n="107" d="100"/>
        </p:scale>
        <p:origin x="1616"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088C89-6FFF-6B41-805A-D7B5A5554C43}" type="datetimeFigureOut">
              <a:rPr lang="en-US" smtClean="0"/>
              <a:t>1/23/20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ECC1B4-A940-EB4F-A369-9719A07A6730}" type="slidenum">
              <a:rPr lang="en-US" smtClean="0"/>
              <a:t>‹#›</a:t>
            </a:fld>
            <a:endParaRPr lang="en-US"/>
          </a:p>
        </p:txBody>
      </p:sp>
    </p:spTree>
    <p:extLst>
      <p:ext uri="{BB962C8B-B14F-4D97-AF65-F5344CB8AC3E}">
        <p14:creationId xmlns:p14="http://schemas.microsoft.com/office/powerpoint/2010/main" val="3851588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In 2016, California building energy use was responsible for more than 26% of statewide greenhouse gas emissions.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California has adopted aggressive greenhouse gas emission reduction targets, including returning to 1990 levels by 2020, 40% below 1990 by 2030, and carbon neutrality by 2045. </a:t>
            </a:r>
          </a:p>
        </p:txBody>
      </p:sp>
      <p:sp>
        <p:nvSpPr>
          <p:cNvPr id="4" name="Slide Number Placeholder 3"/>
          <p:cNvSpPr>
            <a:spLocks noGrp="1"/>
          </p:cNvSpPr>
          <p:nvPr>
            <p:ph type="sldNum" sz="quarter" idx="5"/>
          </p:nvPr>
        </p:nvSpPr>
        <p:spPr/>
        <p:txBody>
          <a:bodyPr/>
          <a:lstStyle/>
          <a:p>
            <a:fld id="{CBECC1B4-A940-EB4F-A369-9719A07A6730}" type="slidenum">
              <a:rPr lang="en-US" smtClean="0"/>
              <a:t>3</a:t>
            </a:fld>
            <a:endParaRPr lang="en-US"/>
          </a:p>
        </p:txBody>
      </p:sp>
    </p:spTree>
    <p:extLst>
      <p:ext uri="{BB962C8B-B14F-4D97-AF65-F5344CB8AC3E}">
        <p14:creationId xmlns:p14="http://schemas.microsoft.com/office/powerpoint/2010/main" val="1210812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dirty="0"/>
              <a:t>As more buildings move off of gas, fewer and fewer customers will share burden of fixed system costs, making gas very expensive</a:t>
            </a:r>
          </a:p>
          <a:p>
            <a:pPr marL="171450" indent="-171450">
              <a:buFontTx/>
              <a:buChar char="-"/>
            </a:pPr>
            <a:r>
              <a:rPr lang="en-US" sz="1200" dirty="0"/>
              <a:t>LIWP, SOMAH, SGIP ---- AHSC AND SB 1477</a:t>
            </a:r>
          </a:p>
          <a:p>
            <a:pPr marL="171450" indent="-171450">
              <a:buFontTx/>
              <a:buChar char="-"/>
            </a:pPr>
            <a:r>
              <a:rPr lang="en-US" sz="1200" dirty="0"/>
              <a:t>Given all this, I know several of you are already trying to electrify your buildings. Our expert panelists are here to discuss when and how to plan for it, what are the barriers and provide ideas and creative solutions on how to stay on top of it. </a:t>
            </a:r>
            <a:endParaRPr lang="en-US" dirty="0"/>
          </a:p>
        </p:txBody>
      </p:sp>
      <p:sp>
        <p:nvSpPr>
          <p:cNvPr id="4" name="Slide Number Placeholder 3"/>
          <p:cNvSpPr>
            <a:spLocks noGrp="1"/>
          </p:cNvSpPr>
          <p:nvPr>
            <p:ph type="sldNum" sz="quarter" idx="5"/>
          </p:nvPr>
        </p:nvSpPr>
        <p:spPr/>
        <p:txBody>
          <a:bodyPr/>
          <a:lstStyle/>
          <a:p>
            <a:fld id="{CBECC1B4-A940-EB4F-A369-9719A07A6730}" type="slidenum">
              <a:rPr lang="en-US" smtClean="0"/>
              <a:t>4</a:t>
            </a:fld>
            <a:endParaRPr lang="en-US"/>
          </a:p>
        </p:txBody>
      </p:sp>
    </p:spTree>
    <p:extLst>
      <p:ext uri="{BB962C8B-B14F-4D97-AF65-F5344CB8AC3E}">
        <p14:creationId xmlns:p14="http://schemas.microsoft.com/office/powerpoint/2010/main" val="2116427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 Mateo 97% of AMI Needed to Afford Modest Rent </a:t>
            </a:r>
          </a:p>
        </p:txBody>
      </p:sp>
      <p:sp>
        <p:nvSpPr>
          <p:cNvPr id="4" name="Slide Number Placeholder 3"/>
          <p:cNvSpPr>
            <a:spLocks noGrp="1"/>
          </p:cNvSpPr>
          <p:nvPr>
            <p:ph type="sldNum" sz="quarter" idx="5"/>
          </p:nvPr>
        </p:nvSpPr>
        <p:spPr/>
        <p:txBody>
          <a:bodyPr/>
          <a:lstStyle/>
          <a:p>
            <a:fld id="{CBECC1B4-A940-EB4F-A369-9719A07A6730}" type="slidenum">
              <a:rPr lang="en-US" smtClean="0"/>
              <a:t>5</a:t>
            </a:fld>
            <a:endParaRPr lang="en-US"/>
          </a:p>
        </p:txBody>
      </p:sp>
    </p:spTree>
    <p:extLst>
      <p:ext uri="{BB962C8B-B14F-4D97-AF65-F5344CB8AC3E}">
        <p14:creationId xmlns:p14="http://schemas.microsoft.com/office/powerpoint/2010/main" val="1288167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 tax credits go quick- only about 40 properties gets constructed every year- so production is already low</a:t>
            </a:r>
          </a:p>
          <a:p>
            <a:r>
              <a:rPr lang="en-US" dirty="0"/>
              <a:t>HCED funds are drying up in 3-4 years including No Place Like Home and Veterans Homeless Housing Program</a:t>
            </a:r>
          </a:p>
          <a:p>
            <a:r>
              <a:rPr lang="en-US" dirty="0"/>
              <a:t>However, AHSC is still available and has a really good potential </a:t>
            </a:r>
          </a:p>
          <a:p>
            <a:r>
              <a:rPr lang="en-US" dirty="0"/>
              <a:t>First cost differential</a:t>
            </a:r>
          </a:p>
          <a:p>
            <a:endParaRPr lang="en-US" dirty="0"/>
          </a:p>
        </p:txBody>
      </p:sp>
      <p:sp>
        <p:nvSpPr>
          <p:cNvPr id="4" name="Slide Number Placeholder 3"/>
          <p:cNvSpPr>
            <a:spLocks noGrp="1"/>
          </p:cNvSpPr>
          <p:nvPr>
            <p:ph type="sldNum" sz="quarter" idx="5"/>
          </p:nvPr>
        </p:nvSpPr>
        <p:spPr/>
        <p:txBody>
          <a:bodyPr/>
          <a:lstStyle/>
          <a:p>
            <a:fld id="{CBECC1B4-A940-EB4F-A369-9719A07A6730}" type="slidenum">
              <a:rPr lang="en-US" smtClean="0"/>
              <a:t>6</a:t>
            </a:fld>
            <a:endParaRPr lang="en-US"/>
          </a:p>
        </p:txBody>
      </p:sp>
    </p:spTree>
    <p:extLst>
      <p:ext uri="{BB962C8B-B14F-4D97-AF65-F5344CB8AC3E}">
        <p14:creationId xmlns:p14="http://schemas.microsoft.com/office/powerpoint/2010/main" val="935122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Keeping up with the pace of change- staff capacity and organizational financial stability</a:t>
            </a:r>
          </a:p>
          <a:p>
            <a:pPr marL="171450" indent="-171450">
              <a:buFontTx/>
              <a:buChar char="-"/>
            </a:pPr>
            <a:r>
              <a:rPr lang="en-US" dirty="0"/>
              <a:t>Few maintenance vendors </a:t>
            </a:r>
          </a:p>
          <a:p>
            <a:pPr marL="171450" indent="-171450">
              <a:buFontTx/>
              <a:buChar char="-"/>
            </a:pPr>
            <a:r>
              <a:rPr lang="en-US" dirty="0"/>
              <a:t>Construction schedule and sticking with the timeline </a:t>
            </a:r>
          </a:p>
          <a:p>
            <a:pPr marL="171450" indent="-171450">
              <a:buFontTx/>
              <a:buChar char="-"/>
            </a:pPr>
            <a:r>
              <a:rPr lang="en-US" dirty="0"/>
              <a:t>Working out the kinks in operation </a:t>
            </a:r>
          </a:p>
          <a:p>
            <a:pPr marL="171450" indent="-171450">
              <a:buFontTx/>
              <a:buChar char="-"/>
            </a:pPr>
            <a:r>
              <a:rPr lang="en-US" dirty="0"/>
              <a:t>Sizing including for </a:t>
            </a:r>
            <a:r>
              <a:rPr lang="en-US" dirty="0" err="1"/>
              <a:t>ev</a:t>
            </a:r>
            <a:r>
              <a:rPr lang="en-US" dirty="0"/>
              <a:t>, storage can be underestimated </a:t>
            </a:r>
          </a:p>
        </p:txBody>
      </p:sp>
      <p:sp>
        <p:nvSpPr>
          <p:cNvPr id="4" name="Slide Number Placeholder 3"/>
          <p:cNvSpPr>
            <a:spLocks noGrp="1"/>
          </p:cNvSpPr>
          <p:nvPr>
            <p:ph type="sldNum" sz="quarter" idx="5"/>
          </p:nvPr>
        </p:nvSpPr>
        <p:spPr/>
        <p:txBody>
          <a:bodyPr/>
          <a:lstStyle/>
          <a:p>
            <a:fld id="{CBECC1B4-A940-EB4F-A369-9719A07A6730}" type="slidenum">
              <a:rPr lang="en-US" smtClean="0"/>
              <a:t>7</a:t>
            </a:fld>
            <a:endParaRPr lang="en-US"/>
          </a:p>
        </p:txBody>
      </p:sp>
    </p:spTree>
    <p:extLst>
      <p:ext uri="{BB962C8B-B14F-4D97-AF65-F5344CB8AC3E}">
        <p14:creationId xmlns:p14="http://schemas.microsoft.com/office/powerpoint/2010/main" val="2184046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property owner who is working on a new construction wants to willingly put in gas. They all see the importance of removing gas from buildings.</a:t>
            </a:r>
          </a:p>
          <a:p>
            <a:r>
              <a:rPr lang="en-US" dirty="0"/>
              <a:t>But this needs to be done with more input directly received from property managers, and from asset managers and staff who work in the property</a:t>
            </a:r>
          </a:p>
          <a:p>
            <a:r>
              <a:rPr lang="en-US" dirty="0"/>
              <a:t> </a:t>
            </a:r>
          </a:p>
          <a:p>
            <a:pPr marL="171450" indent="-171450">
              <a:buFontTx/>
              <a:buChar char="-"/>
            </a:pPr>
            <a:r>
              <a:rPr lang="en-US" dirty="0"/>
              <a:t>so property owners with portfolio across different cities can manage more easily </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CBECC1B4-A940-EB4F-A369-9719A07A6730}" type="slidenum">
              <a:rPr lang="en-US" smtClean="0"/>
              <a:t>8</a:t>
            </a:fld>
            <a:endParaRPr lang="en-US"/>
          </a:p>
        </p:txBody>
      </p:sp>
    </p:spTree>
    <p:extLst>
      <p:ext uri="{BB962C8B-B14F-4D97-AF65-F5344CB8AC3E}">
        <p14:creationId xmlns:p14="http://schemas.microsoft.com/office/powerpoint/2010/main" val="14525233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646433"/>
            <a:ext cx="7848600" cy="1927225"/>
          </a:xfrm>
        </p:spPr>
        <p:txBody>
          <a:bodyPr anchor="b">
            <a:noAutofit/>
          </a:bodyPr>
          <a:lstStyle>
            <a:lvl1pPr>
              <a:defRPr sz="5400" cap="all" baseline="0"/>
            </a:lvl1pPr>
          </a:lstStyle>
          <a:p>
            <a:r>
              <a:rPr lang="en-US" dirty="0"/>
              <a:t>PRESENTATION TITLE</a:t>
            </a:r>
          </a:p>
        </p:txBody>
      </p:sp>
      <p:sp>
        <p:nvSpPr>
          <p:cNvPr id="3" name="Subtitle 2"/>
          <p:cNvSpPr>
            <a:spLocks noGrp="1"/>
          </p:cNvSpPr>
          <p:nvPr>
            <p:ph type="subTitle" idx="1" hasCustomPrompt="1"/>
          </p:nvPr>
        </p:nvSpPr>
        <p:spPr>
          <a:xfrm>
            <a:off x="685800" y="3780033"/>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Author(s)</a:t>
            </a:r>
          </a:p>
          <a:p>
            <a:r>
              <a:rPr lang="en-US" dirty="0"/>
              <a:t>Date</a:t>
            </a:r>
          </a:p>
        </p:txBody>
      </p:sp>
      <p:sp>
        <p:nvSpPr>
          <p:cNvPr id="4" name="Date Placeholder 3"/>
          <p:cNvSpPr>
            <a:spLocks noGrp="1"/>
          </p:cNvSpPr>
          <p:nvPr>
            <p:ph type="dt" sz="half" idx="10"/>
          </p:nvPr>
        </p:nvSpPr>
        <p:spPr/>
        <p:txBody>
          <a:bodyPr/>
          <a:lstStyle/>
          <a:p>
            <a:fld id="{8800DE17-D2A9-0348-AD55-C3218AAD463B}" type="datetimeFigureOut">
              <a:rPr lang="en-US" smtClean="0"/>
              <a:t>1/23/20</a:t>
            </a:fld>
            <a:endParaRPr lang="en-US"/>
          </a:p>
        </p:txBody>
      </p:sp>
      <p:sp>
        <p:nvSpPr>
          <p:cNvPr id="5" name="Footer Placeholder 4"/>
          <p:cNvSpPr>
            <a:spLocks noGrp="1"/>
          </p:cNvSpPr>
          <p:nvPr>
            <p:ph type="ftr" sz="quarter" idx="11"/>
          </p:nvPr>
        </p:nvSpPr>
        <p:spPr/>
        <p:txBody>
          <a:bodyPr/>
          <a:lstStyle/>
          <a:p>
            <a:r>
              <a:rPr lang="en-US" dirty="0"/>
              <a:t>CONFIDENTIAL – DO NOT DISTRIBUTE</a:t>
            </a:r>
          </a:p>
        </p:txBody>
      </p:sp>
      <p:sp>
        <p:nvSpPr>
          <p:cNvPr id="6" name="Slide Number Placeholder 5"/>
          <p:cNvSpPr>
            <a:spLocks noGrp="1"/>
          </p:cNvSpPr>
          <p:nvPr>
            <p:ph type="sldNum" sz="quarter" idx="12"/>
          </p:nvPr>
        </p:nvSpPr>
        <p:spPr/>
        <p:txBody>
          <a:bodyPr/>
          <a:lstStyle>
            <a:lvl1pPr>
              <a:defRPr b="0"/>
            </a:lvl1pPr>
          </a:lstStyle>
          <a:p>
            <a:r>
              <a:rPr lang="en-US" dirty="0"/>
              <a:t>California Housing Partnership | </a:t>
            </a:r>
            <a:fld id="{6BED155A-E216-BF4A-9709-C2CBE93C86C4}" type="slidenum">
              <a:rPr lang="en-US" smtClean="0"/>
              <a:pPr/>
              <a:t>‹#›</a:t>
            </a:fld>
            <a:endParaRPr lang="en-US" dirty="0"/>
          </a:p>
        </p:txBody>
      </p:sp>
      <p:cxnSp>
        <p:nvCxnSpPr>
          <p:cNvPr id="8" name="Straight Connector 7"/>
          <p:cNvCxnSpPr/>
          <p:nvPr/>
        </p:nvCxnSpPr>
        <p:spPr>
          <a:xfrm>
            <a:off x="685800" y="3673353"/>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a:stretch>
            <a:fillRect/>
          </a:stretch>
        </p:blipFill>
        <p:spPr>
          <a:xfrm>
            <a:off x="297021" y="303274"/>
            <a:ext cx="3005302" cy="1335219"/>
          </a:xfrm>
          <a:prstGeom prst="rect">
            <a:avLst/>
          </a:prstGeom>
        </p:spPr>
      </p:pic>
      <p:sp>
        <p:nvSpPr>
          <p:cNvPr id="10" name="Rectangle 9"/>
          <p:cNvSpPr/>
          <p:nvPr userDrawn="1"/>
        </p:nvSpPr>
        <p:spPr>
          <a:xfrm>
            <a:off x="0" y="0"/>
            <a:ext cx="9143999" cy="113727"/>
          </a:xfrm>
          <a:prstGeom prst="rect">
            <a:avLst/>
          </a:prstGeom>
          <a:solidFill>
            <a:srgbClr val="4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00DE17-D2A9-0348-AD55-C3218AAD463B}" type="datetimeFigureOut">
              <a:rPr lang="en-US" smtClean="0"/>
              <a:t>1/23/20</a:t>
            </a:fld>
            <a:endParaRPr lang="en-US"/>
          </a:p>
        </p:txBody>
      </p:sp>
      <p:sp>
        <p:nvSpPr>
          <p:cNvPr id="5" name="Footer Placeholder 4"/>
          <p:cNvSpPr>
            <a:spLocks noGrp="1"/>
          </p:cNvSpPr>
          <p:nvPr>
            <p:ph type="ftr" sz="quarter" idx="11"/>
          </p:nvPr>
        </p:nvSpPr>
        <p:spPr/>
        <p:txBody>
          <a:bodyPr/>
          <a:lstStyle/>
          <a:p>
            <a:r>
              <a:rPr lang="en-US" dirty="0"/>
              <a:t>CONFIDENTIAL – DO NOT DISTRIBUTE</a:t>
            </a:r>
          </a:p>
        </p:txBody>
      </p:sp>
      <p:sp>
        <p:nvSpPr>
          <p:cNvPr id="6" name="Slide Number Placeholder 5"/>
          <p:cNvSpPr>
            <a:spLocks noGrp="1"/>
          </p:cNvSpPr>
          <p:nvPr>
            <p:ph type="sldNum" sz="quarter" idx="12"/>
          </p:nvPr>
        </p:nvSpPr>
        <p:spPr/>
        <p:txBody>
          <a:bodyPr/>
          <a:lstStyle>
            <a:lvl1pPr>
              <a:defRPr b="0"/>
            </a:lvl1pPr>
          </a:lstStyle>
          <a:p>
            <a:r>
              <a:rPr lang="en-US" dirty="0"/>
              <a:t>California Housing Partnership | </a:t>
            </a:r>
            <a:fld id="{6BED155A-E216-BF4A-9709-C2CBE93C86C4}"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00DE17-D2A9-0348-AD55-C3218AAD463B}" type="datetimeFigureOut">
              <a:rPr lang="en-US" smtClean="0"/>
              <a:t>1/23/20</a:t>
            </a:fld>
            <a:endParaRPr lang="en-US"/>
          </a:p>
        </p:txBody>
      </p:sp>
      <p:sp>
        <p:nvSpPr>
          <p:cNvPr id="5" name="Footer Placeholder 4"/>
          <p:cNvSpPr>
            <a:spLocks noGrp="1"/>
          </p:cNvSpPr>
          <p:nvPr>
            <p:ph type="ftr" sz="quarter" idx="11"/>
          </p:nvPr>
        </p:nvSpPr>
        <p:spPr/>
        <p:txBody>
          <a:bodyPr/>
          <a:lstStyle/>
          <a:p>
            <a:r>
              <a:rPr lang="en-US" dirty="0"/>
              <a:t>CONFIDENTIAL – DO NOT DISTRIBUTE</a:t>
            </a:r>
          </a:p>
        </p:txBody>
      </p:sp>
      <p:sp>
        <p:nvSpPr>
          <p:cNvPr id="6" name="Slide Number Placeholder 5"/>
          <p:cNvSpPr>
            <a:spLocks noGrp="1"/>
          </p:cNvSpPr>
          <p:nvPr>
            <p:ph type="sldNum" sz="quarter" idx="12"/>
          </p:nvPr>
        </p:nvSpPr>
        <p:spPr/>
        <p:txBody>
          <a:bodyPr/>
          <a:lstStyle>
            <a:lvl1pPr>
              <a:defRPr b="0"/>
            </a:lvl1pPr>
          </a:lstStyle>
          <a:p>
            <a:r>
              <a:rPr lang="en-US" dirty="0"/>
              <a:t>California Housing Partnership | </a:t>
            </a:r>
            <a:fld id="{6BED155A-E216-BF4A-9709-C2CBE93C86C4}"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r">
              <a:defRPr lang="en-US" sz="3300" b="1" i="0" kern="1200" dirty="0">
                <a:solidFill>
                  <a:srgbClr val="F6BC1B"/>
                </a:solidFill>
                <a:latin typeface="Century Gothic" charset="0"/>
                <a:ea typeface="Century Gothic" charset="0"/>
                <a:cs typeface="Century Gothic" charset="0"/>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lang="en-US" sz="3300" b="1" i="0" kern="1200" dirty="0">
                <a:solidFill>
                  <a:srgbClr val="807F83"/>
                </a:solidFill>
                <a:latin typeface="Century Gothic" charset="0"/>
                <a:ea typeface="Century Gothic" charset="0"/>
                <a:cs typeface="Century Gothic"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1D5080DF-4840-994F-9E3C-552913325947}" type="datetimeFigureOut">
              <a:rPr lang="en-US" smtClean="0"/>
              <a:t>1/23/20</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E4661059-049E-5D42-B5A7-1761C9B386BC}" type="slidenum">
              <a:rPr lang="en-US" smtClean="0"/>
              <a:t>‹#›</a:t>
            </a:fld>
            <a:endParaRPr lang="en-US"/>
          </a:p>
        </p:txBody>
      </p:sp>
    </p:spTree>
    <p:extLst>
      <p:ext uri="{BB962C8B-B14F-4D97-AF65-F5344CB8AC3E}">
        <p14:creationId xmlns:p14="http://schemas.microsoft.com/office/powerpoint/2010/main" val="6419185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txBox="1">
            <a:spLocks/>
          </p:cNvSpPr>
          <p:nvPr userDrawn="1"/>
        </p:nvSpPr>
        <p:spPr>
          <a:xfrm>
            <a:off x="1215310" y="1920929"/>
            <a:ext cx="7508838" cy="1482671"/>
          </a:xfrm>
          <a:prstGeom prst="rect">
            <a:avLst/>
          </a:prstGeom>
        </p:spPr>
        <p:txBody>
          <a:bodyPr anchor="b">
            <a:noAutofit/>
          </a:bodyPr>
          <a:lstStyle>
            <a:lvl1pPr algn="l" defTabSz="914400" rtl="0" eaLnBrk="1" latinLnBrk="0" hangingPunct="1">
              <a:lnSpc>
                <a:spcPct val="90000"/>
              </a:lnSpc>
              <a:spcBef>
                <a:spcPct val="0"/>
              </a:spcBef>
              <a:buNone/>
              <a:defRPr sz="4000" b="0" i="0" kern="1200">
                <a:solidFill>
                  <a:schemeClr val="tx1"/>
                </a:solidFill>
                <a:latin typeface="Century Gothic" charset="0"/>
                <a:ea typeface="Century Gothic" charset="0"/>
                <a:cs typeface="Century Gothic" charset="0"/>
              </a:defRPr>
            </a:lvl1pPr>
          </a:lstStyle>
          <a:p>
            <a:pPr algn="r">
              <a:lnSpc>
                <a:spcPct val="100000"/>
              </a:lnSpc>
            </a:pPr>
            <a:endParaRPr lang="en-US" sz="3300" dirty="0">
              <a:solidFill>
                <a:srgbClr val="56CEE6"/>
              </a:solidFill>
            </a:endParaRPr>
          </a:p>
        </p:txBody>
      </p:sp>
      <p:sp>
        <p:nvSpPr>
          <p:cNvPr id="8" name="Title 1"/>
          <p:cNvSpPr txBox="1">
            <a:spLocks/>
          </p:cNvSpPr>
          <p:nvPr userDrawn="1"/>
        </p:nvSpPr>
        <p:spPr>
          <a:xfrm>
            <a:off x="419853" y="3776133"/>
            <a:ext cx="8304295" cy="684795"/>
          </a:xfrm>
          <a:prstGeom prst="rect">
            <a:avLst/>
          </a:prstGeom>
        </p:spPr>
        <p:txBody>
          <a:bodyPr anchor="ctr">
            <a:noAutofit/>
          </a:bodyPr>
          <a:lstStyle>
            <a:lvl1pPr algn="l" defTabSz="914400" rtl="0" eaLnBrk="1" latinLnBrk="0" hangingPunct="1">
              <a:lnSpc>
                <a:spcPct val="90000"/>
              </a:lnSpc>
              <a:spcBef>
                <a:spcPct val="0"/>
              </a:spcBef>
              <a:buNone/>
              <a:defRPr sz="4000" b="0" i="0" kern="1200">
                <a:solidFill>
                  <a:schemeClr val="tx1"/>
                </a:solidFill>
                <a:latin typeface="Century Gothic" charset="0"/>
                <a:ea typeface="Century Gothic" charset="0"/>
                <a:cs typeface="Century Gothic" charset="0"/>
              </a:defRPr>
            </a:lvl1pPr>
          </a:lstStyle>
          <a:p>
            <a:pPr algn="r">
              <a:lnSpc>
                <a:spcPct val="100000"/>
              </a:lnSpc>
            </a:pPr>
            <a:endParaRPr lang="en-US" sz="3300" dirty="0">
              <a:solidFill>
                <a:srgbClr val="56CEE6"/>
              </a:solidFill>
            </a:endParaRPr>
          </a:p>
        </p:txBody>
      </p:sp>
      <p:sp>
        <p:nvSpPr>
          <p:cNvPr id="9" name="Title 1"/>
          <p:cNvSpPr txBox="1">
            <a:spLocks/>
          </p:cNvSpPr>
          <p:nvPr userDrawn="1"/>
        </p:nvSpPr>
        <p:spPr>
          <a:xfrm>
            <a:off x="3089604" y="4597439"/>
            <a:ext cx="5633013" cy="1553681"/>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6000" b="0" i="0" kern="1200">
                <a:solidFill>
                  <a:schemeClr val="tx1"/>
                </a:solidFill>
                <a:latin typeface="Century Gothic" charset="0"/>
                <a:ea typeface="Century Gothic" charset="0"/>
                <a:cs typeface="Century Gothic" charset="0"/>
              </a:defRPr>
            </a:lvl1pPr>
          </a:lstStyle>
          <a:p>
            <a:pPr algn="r">
              <a:lnSpc>
                <a:spcPct val="100000"/>
              </a:lnSpc>
            </a:pPr>
            <a:endParaRPr lang="en-US" sz="1200" dirty="0">
              <a:solidFill>
                <a:srgbClr val="807F83"/>
              </a:solidFill>
            </a:endParaRPr>
          </a:p>
        </p:txBody>
      </p:sp>
    </p:spTree>
    <p:extLst>
      <p:ext uri="{BB962C8B-B14F-4D97-AF65-F5344CB8AC3E}">
        <p14:creationId xmlns:p14="http://schemas.microsoft.com/office/powerpoint/2010/main" val="3202979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062804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26"/>
            <a:ext cx="7886699" cy="1325563"/>
          </a:xfrm>
        </p:spPr>
        <p:txBody>
          <a:bodyPr/>
          <a:lstStyle/>
          <a:p>
            <a:r>
              <a:rPr lang="en-US" dirty="0"/>
              <a:t>Click to edit Master title style</a:t>
            </a:r>
          </a:p>
        </p:txBody>
      </p:sp>
      <p:sp>
        <p:nvSpPr>
          <p:cNvPr id="3" name="Content Placeholder 2"/>
          <p:cNvSpPr>
            <a:spLocks noGrp="1"/>
          </p:cNvSpPr>
          <p:nvPr>
            <p:ph idx="1"/>
          </p:nvPr>
        </p:nvSpPr>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5080DF-4840-994F-9E3C-552913325947}" type="datetimeFigureOut">
              <a:rPr lang="en-US" smtClean="0"/>
              <a:t>1/23/20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661059-049E-5D42-B5A7-1761C9B386BC}" type="slidenum">
              <a:rPr lang="en-US" smtClean="0"/>
              <a:t>‹#›</a:t>
            </a:fld>
            <a:endParaRPr lang="en-US"/>
          </a:p>
        </p:txBody>
      </p:sp>
    </p:spTree>
    <p:extLst>
      <p:ext uri="{BB962C8B-B14F-4D97-AF65-F5344CB8AC3E}">
        <p14:creationId xmlns:p14="http://schemas.microsoft.com/office/powerpoint/2010/main" val="1428314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04968"/>
            <a:ext cx="8229600" cy="457200"/>
          </a:xfrm>
        </p:spPr>
        <p:txBody>
          <a:bodyPr>
            <a:normAutofit/>
          </a:bodyPr>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57200" y="1146751"/>
            <a:ext cx="8229600" cy="5303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00DE17-D2A9-0348-AD55-C3218AAD463B}" type="datetimeFigureOut">
              <a:rPr lang="en-US" smtClean="0"/>
              <a:t>1/23/20</a:t>
            </a:fld>
            <a:endParaRPr lang="en-US"/>
          </a:p>
        </p:txBody>
      </p:sp>
      <p:sp>
        <p:nvSpPr>
          <p:cNvPr id="5" name="Footer Placeholder 4"/>
          <p:cNvSpPr>
            <a:spLocks noGrp="1"/>
          </p:cNvSpPr>
          <p:nvPr>
            <p:ph type="ftr" sz="quarter" idx="11"/>
          </p:nvPr>
        </p:nvSpPr>
        <p:spPr/>
        <p:txBody>
          <a:bodyPr/>
          <a:lstStyle/>
          <a:p>
            <a:r>
              <a:rPr lang="en-US" dirty="0"/>
              <a:t>CONFIDENTIAL – DO NOT DISTRIBUTE</a:t>
            </a:r>
          </a:p>
        </p:txBody>
      </p:sp>
      <p:sp>
        <p:nvSpPr>
          <p:cNvPr id="7" name="Slide Number Placeholder 5"/>
          <p:cNvSpPr txBox="1">
            <a:spLocks/>
          </p:cNvSpPr>
          <p:nvPr userDrawn="1"/>
        </p:nvSpPr>
        <p:spPr>
          <a:xfrm>
            <a:off x="5859720" y="6509593"/>
            <a:ext cx="3217934" cy="329184"/>
          </a:xfrm>
          <a:prstGeom prst="rect">
            <a:avLst/>
          </a:prstGeom>
        </p:spPr>
        <p:txBody>
          <a:bodyPr vert="horz" lIns="91440" tIns="45720" rIns="91440" bIns="45720" rtlCol="0" anchor="ctr"/>
          <a:lstStyle>
            <a:defPPr>
              <a:defRPr lang="en-US"/>
            </a:defPPr>
            <a:lvl1pPr marL="0" algn="r" defTabSz="457200" rtl="0" eaLnBrk="1" latinLnBrk="0" hangingPunct="1">
              <a:defRPr sz="1400" b="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California Housing Partnership | </a:t>
            </a:r>
            <a:fld id="{6BED155A-E216-BF4A-9709-C2CBE93C86C4}"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1897813"/>
            <a:ext cx="7772400" cy="2200275"/>
          </a:xfrm>
        </p:spPr>
        <p:txBody>
          <a:bodyPr anchor="b">
            <a:normAutofit/>
          </a:bodyPr>
          <a:lstStyle>
            <a:lvl1pPr algn="l">
              <a:defRPr sz="4800" b="0" cap="all">
                <a:solidFill>
                  <a:schemeClr val="accent2">
                    <a:lumMod val="75000"/>
                  </a:schemeClr>
                </a:solidFill>
              </a:defRPr>
            </a:lvl1pPr>
          </a:lstStyle>
          <a:p>
            <a:r>
              <a:rPr lang="en-US" dirty="0"/>
              <a:t>SECTION HEADER</a:t>
            </a:r>
          </a:p>
        </p:txBody>
      </p:sp>
      <p:sp>
        <p:nvSpPr>
          <p:cNvPr id="3" name="Text Placeholder 2"/>
          <p:cNvSpPr>
            <a:spLocks noGrp="1"/>
          </p:cNvSpPr>
          <p:nvPr>
            <p:ph type="body" idx="1" hasCustomPrompt="1"/>
          </p:nvPr>
        </p:nvSpPr>
        <p:spPr>
          <a:xfrm>
            <a:off x="722313" y="4162477"/>
            <a:ext cx="7772400" cy="1500187"/>
          </a:xfrm>
        </p:spPr>
        <p:txBody>
          <a:bodyPr anchor="t">
            <a:normAutofit/>
          </a:bodyPr>
          <a:lstStyle>
            <a:lvl1pPr marL="0" indent="0">
              <a:buNone/>
              <a:defRPr sz="2400" baseline="0">
                <a:solidFill>
                  <a:srgbClr val="34374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Details about section to follow</a:t>
            </a:r>
          </a:p>
        </p:txBody>
      </p:sp>
      <p:sp>
        <p:nvSpPr>
          <p:cNvPr id="4" name="Date Placeholder 3"/>
          <p:cNvSpPr>
            <a:spLocks noGrp="1"/>
          </p:cNvSpPr>
          <p:nvPr>
            <p:ph type="dt" sz="half" idx="10"/>
          </p:nvPr>
        </p:nvSpPr>
        <p:spPr/>
        <p:txBody>
          <a:bodyPr/>
          <a:lstStyle/>
          <a:p>
            <a:fld id="{8800DE17-D2A9-0348-AD55-C3218AAD463B}" type="datetimeFigureOut">
              <a:rPr lang="en-US" smtClean="0"/>
              <a:t>1/23/20</a:t>
            </a:fld>
            <a:endParaRPr lang="en-US"/>
          </a:p>
        </p:txBody>
      </p:sp>
      <p:sp>
        <p:nvSpPr>
          <p:cNvPr id="5" name="Footer Placeholder 4"/>
          <p:cNvSpPr>
            <a:spLocks noGrp="1"/>
          </p:cNvSpPr>
          <p:nvPr>
            <p:ph type="ftr" sz="quarter" idx="11"/>
          </p:nvPr>
        </p:nvSpPr>
        <p:spPr/>
        <p:txBody>
          <a:bodyPr/>
          <a:lstStyle/>
          <a:p>
            <a:r>
              <a:rPr lang="en-US" dirty="0"/>
              <a:t>CONFIDENTIAL – DO NOT DISTRIBUTE</a:t>
            </a:r>
          </a:p>
        </p:txBody>
      </p:sp>
      <p:sp>
        <p:nvSpPr>
          <p:cNvPr id="6" name="Slide Number Placeholder 5"/>
          <p:cNvSpPr>
            <a:spLocks noGrp="1"/>
          </p:cNvSpPr>
          <p:nvPr>
            <p:ph type="sldNum" sz="quarter" idx="12"/>
          </p:nvPr>
        </p:nvSpPr>
        <p:spPr/>
        <p:txBody>
          <a:bodyPr/>
          <a:lstStyle>
            <a:lvl1pPr>
              <a:defRPr b="0"/>
            </a:lvl1pPr>
          </a:lstStyle>
          <a:p>
            <a:r>
              <a:rPr lang="en-US" dirty="0"/>
              <a:t>California Housing Partnership | </a:t>
            </a:r>
            <a:fld id="{6BED155A-E216-BF4A-9709-C2CBE93C86C4}" type="slidenum">
              <a:rPr lang="en-US" smtClean="0"/>
              <a:pPr/>
              <a:t>‹#›</a:t>
            </a:fld>
            <a:endParaRPr lang="en-US" dirty="0"/>
          </a:p>
        </p:txBody>
      </p:sp>
      <p:cxnSp>
        <p:nvCxnSpPr>
          <p:cNvPr id="7" name="Straight Connector 6"/>
          <p:cNvCxnSpPr/>
          <p:nvPr/>
        </p:nvCxnSpPr>
        <p:spPr>
          <a:xfrm>
            <a:off x="731520" y="4135045"/>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0"/>
            <a:ext cx="9143999" cy="113727"/>
          </a:xfrm>
          <a:prstGeom prst="rect">
            <a:avLst/>
          </a:prstGeom>
          <a:solidFill>
            <a:srgbClr val="4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788A0D4-0687-C343-977A-EB1E80573F55}"/>
              </a:ext>
            </a:extLst>
          </p:cNvPr>
          <p:cNvPicPr>
            <a:picLocks noChangeAspect="1"/>
          </p:cNvPicPr>
          <p:nvPr userDrawn="1"/>
        </p:nvPicPr>
        <p:blipFill>
          <a:blip r:embed="rId2"/>
          <a:stretch>
            <a:fillRect/>
          </a:stretch>
        </p:blipFill>
        <p:spPr>
          <a:xfrm>
            <a:off x="330072" y="312269"/>
            <a:ext cx="3005302" cy="1335219"/>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84661"/>
            <a:ext cx="4038600" cy="520699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184661"/>
            <a:ext cx="4038600" cy="520699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800DE17-D2A9-0348-AD55-C3218AAD463B}" type="datetimeFigureOut">
              <a:rPr lang="en-US" smtClean="0"/>
              <a:t>1/23/20</a:t>
            </a:fld>
            <a:endParaRPr lang="en-US"/>
          </a:p>
        </p:txBody>
      </p:sp>
      <p:sp>
        <p:nvSpPr>
          <p:cNvPr id="6" name="Footer Placeholder 5"/>
          <p:cNvSpPr>
            <a:spLocks noGrp="1"/>
          </p:cNvSpPr>
          <p:nvPr>
            <p:ph type="ftr" sz="quarter" idx="11"/>
          </p:nvPr>
        </p:nvSpPr>
        <p:spPr/>
        <p:txBody>
          <a:bodyPr/>
          <a:lstStyle/>
          <a:p>
            <a:r>
              <a:rPr lang="en-US" dirty="0"/>
              <a:t>CONFIDENTIAL – DO NOT DISTRIBUTE</a:t>
            </a:r>
          </a:p>
        </p:txBody>
      </p:sp>
      <p:sp>
        <p:nvSpPr>
          <p:cNvPr id="7" name="Slide Number Placeholder 6"/>
          <p:cNvSpPr>
            <a:spLocks noGrp="1"/>
          </p:cNvSpPr>
          <p:nvPr>
            <p:ph type="sldNum" sz="quarter" idx="12"/>
          </p:nvPr>
        </p:nvSpPr>
        <p:spPr/>
        <p:txBody>
          <a:bodyPr/>
          <a:lstStyle>
            <a:lvl1pPr>
              <a:defRPr b="0"/>
            </a:lvl1pPr>
          </a:lstStyle>
          <a:p>
            <a:r>
              <a:rPr lang="en-US" dirty="0"/>
              <a:t>California Housing Partnership | </a:t>
            </a:r>
            <a:fld id="{6BED155A-E216-BF4A-9709-C2CBE93C86C4}"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174104"/>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990230"/>
            <a:ext cx="3931920" cy="439945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174104"/>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1990230"/>
            <a:ext cx="3931920" cy="439945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800DE17-D2A9-0348-AD55-C3218AAD463B}" type="datetimeFigureOut">
              <a:rPr lang="en-US" smtClean="0"/>
              <a:t>1/23/20</a:t>
            </a:fld>
            <a:endParaRPr lang="en-US"/>
          </a:p>
        </p:txBody>
      </p:sp>
      <p:sp>
        <p:nvSpPr>
          <p:cNvPr id="8" name="Footer Placeholder 7"/>
          <p:cNvSpPr>
            <a:spLocks noGrp="1"/>
          </p:cNvSpPr>
          <p:nvPr>
            <p:ph type="ftr" sz="quarter" idx="11"/>
          </p:nvPr>
        </p:nvSpPr>
        <p:spPr/>
        <p:txBody>
          <a:bodyPr/>
          <a:lstStyle/>
          <a:p>
            <a:r>
              <a:rPr lang="en-US" dirty="0"/>
              <a:t>CONFIDENTIAL – DO NOT DISTRIBUTE</a:t>
            </a:r>
          </a:p>
        </p:txBody>
      </p:sp>
      <p:sp>
        <p:nvSpPr>
          <p:cNvPr id="9" name="Slide Number Placeholder 8"/>
          <p:cNvSpPr>
            <a:spLocks noGrp="1"/>
          </p:cNvSpPr>
          <p:nvPr>
            <p:ph type="sldNum" sz="quarter" idx="12"/>
          </p:nvPr>
        </p:nvSpPr>
        <p:spPr/>
        <p:txBody>
          <a:bodyPr/>
          <a:lstStyle>
            <a:lvl1pPr>
              <a:defRPr b="0"/>
            </a:lvl1pPr>
          </a:lstStyle>
          <a:p>
            <a:r>
              <a:rPr lang="en-US" dirty="0"/>
              <a:t>California Housing Partnership | </a:t>
            </a:r>
            <a:fld id="{6BED155A-E216-BF4A-9709-C2CBE93C86C4}" type="slidenum">
              <a:rPr lang="en-US" smtClean="0"/>
              <a:pPr/>
              <a:t>‹#›</a:t>
            </a:fld>
            <a:endParaRPr lang="en-US" dirty="0"/>
          </a:p>
        </p:txBody>
      </p:sp>
      <p:cxnSp>
        <p:nvCxnSpPr>
          <p:cNvPr id="11" name="Straight Connector 10"/>
          <p:cNvCxnSpPr/>
          <p:nvPr/>
        </p:nvCxnSpPr>
        <p:spPr>
          <a:xfrm flipH="1">
            <a:off x="4572000" y="1174104"/>
            <a:ext cx="794" cy="522669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00DE17-D2A9-0348-AD55-C3218AAD463B}" type="datetimeFigureOut">
              <a:rPr lang="en-US" smtClean="0"/>
              <a:t>1/23/20</a:t>
            </a:fld>
            <a:endParaRPr lang="en-US"/>
          </a:p>
        </p:txBody>
      </p:sp>
      <p:sp>
        <p:nvSpPr>
          <p:cNvPr id="4" name="Footer Placeholder 3"/>
          <p:cNvSpPr>
            <a:spLocks noGrp="1"/>
          </p:cNvSpPr>
          <p:nvPr>
            <p:ph type="ftr" sz="quarter" idx="11"/>
          </p:nvPr>
        </p:nvSpPr>
        <p:spPr/>
        <p:txBody>
          <a:bodyPr/>
          <a:lstStyle/>
          <a:p>
            <a:r>
              <a:rPr lang="en-US" dirty="0"/>
              <a:t>CONFIDENTIAL – DO NOT DISTRIBUTE</a:t>
            </a:r>
          </a:p>
        </p:txBody>
      </p:sp>
      <p:sp>
        <p:nvSpPr>
          <p:cNvPr id="5" name="Slide Number Placeholder 4"/>
          <p:cNvSpPr>
            <a:spLocks noGrp="1"/>
          </p:cNvSpPr>
          <p:nvPr>
            <p:ph type="sldNum" sz="quarter" idx="12"/>
          </p:nvPr>
        </p:nvSpPr>
        <p:spPr/>
        <p:txBody>
          <a:bodyPr/>
          <a:lstStyle>
            <a:lvl1pPr>
              <a:defRPr b="0"/>
            </a:lvl1pPr>
          </a:lstStyle>
          <a:p>
            <a:r>
              <a:rPr lang="en-US" dirty="0"/>
              <a:t>California Housing Partnership | </a:t>
            </a:r>
            <a:fld id="{6BED155A-E216-BF4A-9709-C2CBE93C86C4}"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00DE17-D2A9-0348-AD55-C3218AAD463B}" type="datetimeFigureOut">
              <a:rPr lang="en-US" smtClean="0"/>
              <a:t>1/23/20</a:t>
            </a:fld>
            <a:endParaRPr lang="en-US"/>
          </a:p>
        </p:txBody>
      </p:sp>
      <p:sp>
        <p:nvSpPr>
          <p:cNvPr id="3" name="Footer Placeholder 2"/>
          <p:cNvSpPr>
            <a:spLocks noGrp="1"/>
          </p:cNvSpPr>
          <p:nvPr>
            <p:ph type="ftr" sz="quarter" idx="11"/>
          </p:nvPr>
        </p:nvSpPr>
        <p:spPr/>
        <p:txBody>
          <a:bodyPr/>
          <a:lstStyle/>
          <a:p>
            <a:r>
              <a:rPr lang="en-US" dirty="0"/>
              <a:t>CONFIDENTIAL – DO NOT DISTRIBUTE</a:t>
            </a:r>
          </a:p>
        </p:txBody>
      </p:sp>
      <p:sp>
        <p:nvSpPr>
          <p:cNvPr id="4" name="Slide Number Placeholder 3"/>
          <p:cNvSpPr>
            <a:spLocks noGrp="1"/>
          </p:cNvSpPr>
          <p:nvPr>
            <p:ph type="sldNum" sz="quarter" idx="12"/>
          </p:nvPr>
        </p:nvSpPr>
        <p:spPr/>
        <p:txBody>
          <a:bodyPr/>
          <a:lstStyle>
            <a:lvl1pPr>
              <a:defRPr b="0"/>
            </a:lvl1pPr>
          </a:lstStyle>
          <a:p>
            <a:r>
              <a:rPr lang="en-US" dirty="0"/>
              <a:t>California Housing Partnership | </a:t>
            </a:r>
            <a:fld id="{6BED155A-E216-BF4A-9709-C2CBE93C86C4}"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800DE17-D2A9-0348-AD55-C3218AAD463B}" type="datetimeFigureOut">
              <a:rPr lang="en-US" smtClean="0"/>
              <a:t>1/23/20</a:t>
            </a:fld>
            <a:endParaRPr lang="en-US"/>
          </a:p>
        </p:txBody>
      </p:sp>
      <p:sp>
        <p:nvSpPr>
          <p:cNvPr id="6" name="Footer Placeholder 5"/>
          <p:cNvSpPr>
            <a:spLocks noGrp="1"/>
          </p:cNvSpPr>
          <p:nvPr>
            <p:ph type="ftr" sz="quarter" idx="11"/>
          </p:nvPr>
        </p:nvSpPr>
        <p:spPr/>
        <p:txBody>
          <a:bodyPr/>
          <a:lstStyle/>
          <a:p>
            <a:r>
              <a:rPr lang="en-US" dirty="0"/>
              <a:t>CONFIDENTIAL – DO NOT DISTRIBUTE</a:t>
            </a:r>
          </a:p>
        </p:txBody>
      </p:sp>
      <p:sp>
        <p:nvSpPr>
          <p:cNvPr id="7" name="Slide Number Placeholder 6"/>
          <p:cNvSpPr>
            <a:spLocks noGrp="1"/>
          </p:cNvSpPr>
          <p:nvPr>
            <p:ph type="sldNum" sz="quarter" idx="12"/>
          </p:nvPr>
        </p:nvSpPr>
        <p:spPr/>
        <p:txBody>
          <a:bodyPr/>
          <a:lstStyle>
            <a:lvl1pPr>
              <a:defRPr b="0"/>
            </a:lvl1pPr>
          </a:lstStyle>
          <a:p>
            <a:r>
              <a:rPr lang="en-US" dirty="0"/>
              <a:t>California Housing Partnership | </a:t>
            </a:r>
            <a:fld id="{6BED155A-E216-BF4A-9709-C2CBE93C86C4}" type="slidenum">
              <a:rPr lang="en-US" smtClean="0"/>
              <a:pPr/>
              <a:t>‹#›</a:t>
            </a:fld>
            <a:endParaRPr lang="en-US" dirty="0"/>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800DE17-D2A9-0348-AD55-C3218AAD463B}" type="datetimeFigureOut">
              <a:rPr lang="en-US" smtClean="0"/>
              <a:t>1/23/20</a:t>
            </a:fld>
            <a:endParaRPr lang="en-US"/>
          </a:p>
        </p:txBody>
      </p:sp>
      <p:sp>
        <p:nvSpPr>
          <p:cNvPr id="6" name="Footer Placeholder 5"/>
          <p:cNvSpPr>
            <a:spLocks noGrp="1"/>
          </p:cNvSpPr>
          <p:nvPr>
            <p:ph type="ftr" sz="quarter" idx="11"/>
          </p:nvPr>
        </p:nvSpPr>
        <p:spPr/>
        <p:txBody>
          <a:bodyPr/>
          <a:lstStyle/>
          <a:p>
            <a:r>
              <a:rPr lang="en-US" dirty="0"/>
              <a:t>CONFIDENTIAL – DO NOT DISTRIBUTE</a:t>
            </a:r>
          </a:p>
        </p:txBody>
      </p:sp>
      <p:sp>
        <p:nvSpPr>
          <p:cNvPr id="7" name="Slide Number Placeholder 6"/>
          <p:cNvSpPr>
            <a:spLocks noGrp="1"/>
          </p:cNvSpPr>
          <p:nvPr>
            <p:ph type="sldNum" sz="quarter" idx="12"/>
          </p:nvPr>
        </p:nvSpPr>
        <p:spPr/>
        <p:txBody>
          <a:bodyPr/>
          <a:lstStyle>
            <a:lvl1pPr>
              <a:defRPr b="0"/>
            </a:lvl1pPr>
          </a:lstStyle>
          <a:p>
            <a:r>
              <a:rPr lang="en-US" dirty="0"/>
              <a:t>California Housing Partnership | </a:t>
            </a:r>
            <a:fld id="{6BED155A-E216-BF4A-9709-C2CBE93C86C4}"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3.jp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6387417"/>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442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175183"/>
            <a:ext cx="8229600" cy="53018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6501717"/>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101697" y="6528816"/>
            <a:ext cx="1350819" cy="329184"/>
          </a:xfrm>
          <a:prstGeom prst="rect">
            <a:avLst/>
          </a:prstGeom>
        </p:spPr>
        <p:txBody>
          <a:bodyPr vert="horz" lIns="91440" tIns="45720" rIns="91440" bIns="45720" rtlCol="0" anchor="ctr"/>
          <a:lstStyle>
            <a:lvl1pPr algn="l">
              <a:defRPr sz="1200">
                <a:solidFill>
                  <a:srgbClr val="FFFFFF"/>
                </a:solidFill>
              </a:defRPr>
            </a:lvl1pPr>
          </a:lstStyle>
          <a:p>
            <a:fld id="{8800DE17-D2A9-0348-AD55-C3218AAD463B}" type="datetimeFigureOut">
              <a:rPr lang="en-US" smtClean="0"/>
              <a:t>1/23/20</a:t>
            </a:fld>
            <a:endParaRPr lang="en-US"/>
          </a:p>
        </p:txBody>
      </p:sp>
      <p:sp>
        <p:nvSpPr>
          <p:cNvPr id="5" name="Footer Placeholder 4"/>
          <p:cNvSpPr>
            <a:spLocks noGrp="1"/>
          </p:cNvSpPr>
          <p:nvPr>
            <p:ph type="ftr" sz="quarter" idx="3"/>
          </p:nvPr>
        </p:nvSpPr>
        <p:spPr>
          <a:xfrm>
            <a:off x="1630235" y="6528816"/>
            <a:ext cx="3743849" cy="329184"/>
          </a:xfrm>
          <a:prstGeom prst="rect">
            <a:avLst/>
          </a:prstGeom>
        </p:spPr>
        <p:txBody>
          <a:bodyPr vert="horz" lIns="91440" tIns="45720" rIns="91440" bIns="45720" rtlCol="0" anchor="ctr"/>
          <a:lstStyle>
            <a:lvl1pPr algn="ctr">
              <a:defRPr sz="1200">
                <a:solidFill>
                  <a:srgbClr val="FFFFFF"/>
                </a:solidFill>
              </a:defRPr>
            </a:lvl1pPr>
          </a:lstStyle>
          <a:p>
            <a:r>
              <a:rPr lang="en-US" dirty="0"/>
              <a:t>CONFIDENTIAL – DO NOT DISTRIBUTE</a:t>
            </a:r>
          </a:p>
        </p:txBody>
      </p:sp>
      <p:sp>
        <p:nvSpPr>
          <p:cNvPr id="6" name="Slide Number Placeholder 5"/>
          <p:cNvSpPr>
            <a:spLocks noGrp="1"/>
          </p:cNvSpPr>
          <p:nvPr>
            <p:ph type="sldNum" sz="quarter" idx="4"/>
          </p:nvPr>
        </p:nvSpPr>
        <p:spPr>
          <a:xfrm>
            <a:off x="5857468" y="6519339"/>
            <a:ext cx="3217934" cy="329184"/>
          </a:xfrm>
          <a:prstGeom prst="rect">
            <a:avLst/>
          </a:prstGeom>
        </p:spPr>
        <p:txBody>
          <a:bodyPr vert="horz" lIns="91440" tIns="45720" rIns="91440" bIns="45720" rtlCol="0" anchor="ctr"/>
          <a:lstStyle>
            <a:lvl1pPr algn="r">
              <a:defRPr sz="1400" b="1">
                <a:solidFill>
                  <a:srgbClr val="FFFFFF"/>
                </a:solidFill>
              </a:defRPr>
            </a:lvl1pPr>
          </a:lstStyle>
          <a:p>
            <a:r>
              <a:rPr lang="en-US" b="0" dirty="0"/>
              <a:t>California Housing Partnership |</a:t>
            </a:r>
            <a:r>
              <a:rPr lang="en-US" dirty="0"/>
              <a:t> </a:t>
            </a:r>
            <a:fld id="{6BED155A-E216-BF4A-9709-C2CBE93C86C4}" type="slidenum">
              <a:rPr lang="en-US" b="0" smtClean="0"/>
              <a:pPr/>
              <a:t>‹#›</a:t>
            </a:fld>
            <a:endParaRPr lang="en-US" b="0" dirty="0"/>
          </a:p>
        </p:txBody>
      </p:sp>
      <p:sp>
        <p:nvSpPr>
          <p:cNvPr id="9" name="Rectangle 8"/>
          <p:cNvSpPr/>
          <p:nvPr userDrawn="1"/>
        </p:nvSpPr>
        <p:spPr>
          <a:xfrm>
            <a:off x="0" y="0"/>
            <a:ext cx="9143999" cy="113727"/>
          </a:xfrm>
          <a:prstGeom prst="rect">
            <a:avLst/>
          </a:prstGeom>
          <a:solidFill>
            <a:srgbClr val="4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32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19853" y="384647"/>
            <a:ext cx="5486258" cy="937154"/>
          </a:xfrm>
          <a:prstGeom prst="rect">
            <a:avLst/>
          </a:prstGeom>
        </p:spPr>
      </p:pic>
      <p:cxnSp>
        <p:nvCxnSpPr>
          <p:cNvPr id="11" name="Straight Connector 10"/>
          <p:cNvCxnSpPr/>
          <p:nvPr userDrawn="1"/>
        </p:nvCxnSpPr>
        <p:spPr>
          <a:xfrm>
            <a:off x="419853" y="1430448"/>
            <a:ext cx="8304295" cy="0"/>
          </a:xfrm>
          <a:prstGeom prst="line">
            <a:avLst/>
          </a:prstGeom>
          <a:ln>
            <a:solidFill>
              <a:srgbClr val="00502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573517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Lst>
  <p:txStyles>
    <p:titleStyle>
      <a:lvl1pPr algn="l" defTabSz="685800" rtl="0" eaLnBrk="1" latinLnBrk="0" hangingPunct="1">
        <a:lnSpc>
          <a:spcPct val="90000"/>
        </a:lnSpc>
        <a:spcBef>
          <a:spcPct val="0"/>
        </a:spcBef>
        <a:buNone/>
        <a:defRPr sz="3000" b="0" i="0" kern="1200">
          <a:solidFill>
            <a:schemeClr val="tx1"/>
          </a:solidFill>
          <a:latin typeface="Century Gothic" charset="0"/>
          <a:ea typeface="Century Gothic" charset="0"/>
          <a:cs typeface="Century Gothic" charset="0"/>
        </a:defRPr>
      </a:lvl1pPr>
    </p:titleStyle>
    <p:bodyStyle>
      <a:lvl1pPr marL="171450" indent="-171450" algn="l" defTabSz="685800" rtl="0" eaLnBrk="1" latinLnBrk="0" hangingPunct="1">
        <a:lnSpc>
          <a:spcPct val="90000"/>
        </a:lnSpc>
        <a:spcBef>
          <a:spcPts val="750"/>
        </a:spcBef>
        <a:buFont typeface="Arial"/>
        <a:buChar char="•"/>
        <a:defRPr sz="2100" b="0" i="0" kern="1200">
          <a:solidFill>
            <a:schemeClr val="tx1"/>
          </a:solidFill>
          <a:latin typeface="+mj-lt"/>
          <a:ea typeface="Helvetica Neue Light" charset="0"/>
          <a:cs typeface="Helvetica Neue Light" charset="0"/>
        </a:defRPr>
      </a:lvl1pPr>
      <a:lvl2pPr marL="514350" indent="-171450" algn="l" defTabSz="685800" rtl="0" eaLnBrk="1" latinLnBrk="0" hangingPunct="1">
        <a:lnSpc>
          <a:spcPct val="90000"/>
        </a:lnSpc>
        <a:spcBef>
          <a:spcPts val="375"/>
        </a:spcBef>
        <a:buFont typeface="Arial"/>
        <a:buChar char="•"/>
        <a:defRPr sz="1800" b="0" i="0" kern="1200">
          <a:solidFill>
            <a:schemeClr val="tx1"/>
          </a:solidFill>
          <a:latin typeface="+mj-lt"/>
          <a:ea typeface="Helvetica Neue Light" charset="0"/>
          <a:cs typeface="Helvetica Neue Light" charset="0"/>
        </a:defRPr>
      </a:lvl2pPr>
      <a:lvl3pPr marL="857250" indent="-171450" algn="l" defTabSz="685800" rtl="0" eaLnBrk="1" latinLnBrk="0" hangingPunct="1">
        <a:lnSpc>
          <a:spcPct val="90000"/>
        </a:lnSpc>
        <a:spcBef>
          <a:spcPts val="375"/>
        </a:spcBef>
        <a:buFont typeface="Arial"/>
        <a:buChar char="•"/>
        <a:defRPr sz="1500" b="0" i="0" kern="1200">
          <a:solidFill>
            <a:schemeClr val="tx1"/>
          </a:solidFill>
          <a:latin typeface="+mj-lt"/>
          <a:ea typeface="Helvetica Neue Light" charset="0"/>
          <a:cs typeface="Helvetica Neue Light" charset="0"/>
        </a:defRPr>
      </a:lvl3pPr>
      <a:lvl4pPr marL="1200150" indent="-171450" algn="l" defTabSz="685800" rtl="0" eaLnBrk="1" latinLnBrk="0" hangingPunct="1">
        <a:lnSpc>
          <a:spcPct val="90000"/>
        </a:lnSpc>
        <a:spcBef>
          <a:spcPts val="375"/>
        </a:spcBef>
        <a:buFont typeface="Arial"/>
        <a:buChar char="•"/>
        <a:defRPr sz="1350" b="0" i="0" kern="1200">
          <a:solidFill>
            <a:schemeClr val="tx1"/>
          </a:solidFill>
          <a:latin typeface="+mj-lt"/>
          <a:ea typeface="Helvetica Neue Light" charset="0"/>
          <a:cs typeface="Helvetica Neue Light" charset="0"/>
        </a:defRPr>
      </a:lvl4pPr>
      <a:lvl5pPr marL="1543050" indent="-171450" algn="l" defTabSz="685800" rtl="0" eaLnBrk="1" latinLnBrk="0" hangingPunct="1">
        <a:lnSpc>
          <a:spcPct val="90000"/>
        </a:lnSpc>
        <a:spcBef>
          <a:spcPts val="375"/>
        </a:spcBef>
        <a:buFont typeface="Arial"/>
        <a:buChar char="•"/>
        <a:defRPr sz="1350" b="0" i="0" kern="1200">
          <a:solidFill>
            <a:schemeClr val="tx1"/>
          </a:solidFill>
          <a:latin typeface="+mj-lt"/>
          <a:ea typeface="Helvetica Neue Light" charset="0"/>
          <a:cs typeface="Helvetica Neue Light"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greenlining.org/publications/reports/2019/equitable-building-electrification-a-framework-for-powering-resilient-communities/" TargetMode="External"/><Relationship Id="rId2" Type="http://schemas.openxmlformats.org/officeDocument/2006/relationships/hyperlink" Target="https://chpc.net/resources-library"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80444"/>
            <a:ext cx="7848600" cy="2054578"/>
          </a:xfrm>
        </p:spPr>
        <p:txBody>
          <a:bodyPr/>
          <a:lstStyle/>
          <a:p>
            <a:pPr algn="ctr">
              <a:spcBef>
                <a:spcPts val="100"/>
              </a:spcBef>
            </a:pPr>
            <a:br>
              <a:rPr lang="en-US" sz="3500" dirty="0"/>
            </a:br>
            <a:br>
              <a:rPr lang="en-US" sz="3500" dirty="0"/>
            </a:br>
            <a:r>
              <a:rPr lang="en-US" sz="3500" dirty="0"/>
              <a:t>Path forward: Getting to zero carbon equitably</a:t>
            </a:r>
          </a:p>
        </p:txBody>
      </p:sp>
      <p:sp>
        <p:nvSpPr>
          <p:cNvPr id="3" name="Subtitle 2"/>
          <p:cNvSpPr>
            <a:spLocks noGrp="1"/>
          </p:cNvSpPr>
          <p:nvPr>
            <p:ph type="subTitle" idx="1"/>
          </p:nvPr>
        </p:nvSpPr>
        <p:spPr>
          <a:xfrm>
            <a:off x="1261533" y="4082011"/>
            <a:ext cx="6400800" cy="1752600"/>
          </a:xfrm>
        </p:spPr>
        <p:txBody>
          <a:bodyPr>
            <a:normAutofit lnSpcReduction="10000"/>
          </a:bodyPr>
          <a:lstStyle/>
          <a:p>
            <a:pPr algn="ctr"/>
            <a:r>
              <a:rPr lang="en-US" dirty="0"/>
              <a:t>Srinidhi Sampath Kumar</a:t>
            </a:r>
          </a:p>
          <a:p>
            <a:pPr algn="ctr"/>
            <a:r>
              <a:rPr lang="en-US" dirty="0"/>
              <a:t>Sustainable Housing Policy and Program Manager</a:t>
            </a:r>
          </a:p>
          <a:p>
            <a:pPr algn="ctr"/>
            <a:r>
              <a:rPr lang="en-US" dirty="0" err="1"/>
              <a:t>ssampath@chpc.net</a:t>
            </a:r>
            <a:endParaRPr lang="en-US" dirty="0"/>
          </a:p>
          <a:p>
            <a:pPr algn="ctr"/>
            <a:r>
              <a:rPr lang="en-US" dirty="0"/>
              <a:t>Jan 24</a:t>
            </a:r>
            <a:r>
              <a:rPr lang="en-US" baseline="30000" dirty="0"/>
              <a:t>th</a:t>
            </a:r>
            <a:r>
              <a:rPr lang="en-US" dirty="0"/>
              <a:t>, 2020</a:t>
            </a:r>
          </a:p>
        </p:txBody>
      </p:sp>
    </p:spTree>
    <p:extLst>
      <p:ext uri="{BB962C8B-B14F-4D97-AF65-F5344CB8AC3E}">
        <p14:creationId xmlns:p14="http://schemas.microsoft.com/office/powerpoint/2010/main" val="2718824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126E0-120E-1648-8C7C-5CA0C48A2926}"/>
              </a:ext>
            </a:extLst>
          </p:cNvPr>
          <p:cNvSpPr>
            <a:spLocks noGrp="1"/>
          </p:cNvSpPr>
          <p:nvPr>
            <p:ph type="title"/>
          </p:nvPr>
        </p:nvSpPr>
        <p:spPr>
          <a:xfrm>
            <a:off x="457200" y="179355"/>
            <a:ext cx="8229600" cy="789442"/>
          </a:xfrm>
        </p:spPr>
        <p:txBody>
          <a:bodyPr>
            <a:noAutofit/>
          </a:bodyPr>
          <a:lstStyle/>
          <a:p>
            <a:pPr algn="ctr"/>
            <a:r>
              <a:rPr lang="en-US" sz="4000" dirty="0">
                <a:solidFill>
                  <a:srgbClr val="3E74B6"/>
                </a:solidFill>
              </a:rPr>
              <a:t>Why</a:t>
            </a:r>
            <a:r>
              <a:rPr lang="en-US" sz="4000" dirty="0"/>
              <a:t> electrify?</a:t>
            </a:r>
          </a:p>
        </p:txBody>
      </p:sp>
      <p:pic>
        <p:nvPicPr>
          <p:cNvPr id="5" name="Content Placeholder 4" descr="A group of people walking down the street&#10;&#10;Description automatically generated">
            <a:extLst>
              <a:ext uri="{FF2B5EF4-FFF2-40B4-BE49-F238E27FC236}">
                <a16:creationId xmlns:a16="http://schemas.microsoft.com/office/drawing/2014/main" id="{DB8F6F4D-283C-A44A-9969-5442F352CBFB}"/>
              </a:ext>
            </a:extLst>
          </p:cNvPr>
          <p:cNvPicPr>
            <a:picLocks noGrp="1" noChangeAspect="1"/>
          </p:cNvPicPr>
          <p:nvPr>
            <p:ph idx="1"/>
          </p:nvPr>
        </p:nvPicPr>
        <p:blipFill>
          <a:blip r:embed="rId2"/>
          <a:stretch>
            <a:fillRect/>
          </a:stretch>
        </p:blipFill>
        <p:spPr>
          <a:xfrm>
            <a:off x="457198" y="1135807"/>
            <a:ext cx="3861087" cy="5148117"/>
          </a:xfrm>
        </p:spPr>
      </p:pic>
      <p:pic>
        <p:nvPicPr>
          <p:cNvPr id="7" name="Picture 6" descr="A picture containing indoor, person&#10;&#10;Description automatically generated">
            <a:extLst>
              <a:ext uri="{FF2B5EF4-FFF2-40B4-BE49-F238E27FC236}">
                <a16:creationId xmlns:a16="http://schemas.microsoft.com/office/drawing/2014/main" id="{86F029C8-3CB6-FB47-BB5F-88EFB116065C}"/>
              </a:ext>
            </a:extLst>
          </p:cNvPr>
          <p:cNvPicPr>
            <a:picLocks noChangeAspect="1"/>
          </p:cNvPicPr>
          <p:nvPr/>
        </p:nvPicPr>
        <p:blipFill>
          <a:blip r:embed="rId3"/>
          <a:stretch>
            <a:fillRect/>
          </a:stretch>
        </p:blipFill>
        <p:spPr>
          <a:xfrm rot="5400000">
            <a:off x="4121727" y="1787960"/>
            <a:ext cx="5217225" cy="3912919"/>
          </a:xfrm>
          <a:prstGeom prst="rect">
            <a:avLst/>
          </a:prstGeom>
        </p:spPr>
      </p:pic>
    </p:spTree>
    <p:extLst>
      <p:ext uri="{BB962C8B-B14F-4D97-AF65-F5344CB8AC3E}">
        <p14:creationId xmlns:p14="http://schemas.microsoft.com/office/powerpoint/2010/main" val="632609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4967"/>
            <a:ext cx="8229600" cy="641783"/>
          </a:xfrm>
        </p:spPr>
        <p:txBody>
          <a:bodyPr>
            <a:noAutofit/>
          </a:bodyPr>
          <a:lstStyle/>
          <a:p>
            <a:pPr algn="ctr"/>
            <a:r>
              <a:rPr lang="en-US" sz="4000" dirty="0">
                <a:solidFill>
                  <a:srgbClr val="3E74B6"/>
                </a:solidFill>
              </a:rPr>
              <a:t>Why</a:t>
            </a:r>
            <a:r>
              <a:rPr lang="en-US" sz="4000" dirty="0"/>
              <a:t> electrify?</a:t>
            </a:r>
          </a:p>
        </p:txBody>
      </p:sp>
      <p:sp>
        <p:nvSpPr>
          <p:cNvPr id="3" name="Content Placeholder 2"/>
          <p:cNvSpPr>
            <a:spLocks noGrp="1"/>
          </p:cNvSpPr>
          <p:nvPr>
            <p:ph idx="1"/>
          </p:nvPr>
        </p:nvSpPr>
        <p:spPr>
          <a:xfrm>
            <a:off x="457200" y="1399821"/>
            <a:ext cx="3080084" cy="5050449"/>
          </a:xfrm>
        </p:spPr>
        <p:txBody>
          <a:bodyPr>
            <a:normAutofit/>
          </a:bodyPr>
          <a:lstStyle/>
          <a:p>
            <a:pPr>
              <a:defRPr/>
            </a:pPr>
            <a:r>
              <a:rPr lang="en-US" sz="2800" dirty="0"/>
              <a:t>California committed to reducing GHG emissions </a:t>
            </a:r>
            <a:r>
              <a:rPr lang="en-US" sz="2800" b="1" dirty="0">
                <a:solidFill>
                  <a:srgbClr val="3E74B6"/>
                </a:solidFill>
              </a:rPr>
              <a:t>80% by 2050</a:t>
            </a:r>
            <a:endParaRPr lang="en-US" sz="2800" dirty="0"/>
          </a:p>
          <a:p>
            <a:pPr>
              <a:defRPr/>
            </a:pPr>
            <a:r>
              <a:rPr lang="en-US" sz="2800" dirty="0"/>
              <a:t>To reach carbon neutrality by 2045, </a:t>
            </a:r>
            <a:r>
              <a:rPr lang="en-US" sz="2800" b="1" dirty="0">
                <a:solidFill>
                  <a:srgbClr val="3E74B6"/>
                </a:solidFill>
              </a:rPr>
              <a:t>all</a:t>
            </a:r>
            <a:r>
              <a:rPr lang="en-US" sz="2800" dirty="0">
                <a:solidFill>
                  <a:srgbClr val="3E74B6"/>
                </a:solidFill>
              </a:rPr>
              <a:t> </a:t>
            </a:r>
            <a:r>
              <a:rPr lang="en-US" sz="2800" b="1" dirty="0">
                <a:solidFill>
                  <a:srgbClr val="3E74B6"/>
                </a:solidFill>
              </a:rPr>
              <a:t>buildings</a:t>
            </a:r>
            <a:r>
              <a:rPr lang="en-US" sz="2800" dirty="0"/>
              <a:t> will need to be </a:t>
            </a:r>
            <a:r>
              <a:rPr lang="en-US" sz="2800" b="1" dirty="0"/>
              <a:t>all-electric</a:t>
            </a:r>
            <a:endParaRPr lang="en-US" sz="2800" dirty="0"/>
          </a:p>
        </p:txBody>
      </p:sp>
      <p:pic>
        <p:nvPicPr>
          <p:cNvPr id="4" name="Picture 2" descr="http://newscenter.lbl.gov/wp-content/uploads/sites/2/2015/01/Fig-2-GHG-emissions.png">
            <a:extLst>
              <a:ext uri="{FF2B5EF4-FFF2-40B4-BE49-F238E27FC236}">
                <a16:creationId xmlns:a16="http://schemas.microsoft.com/office/drawing/2014/main" id="{D6B05F90-6727-944F-8801-B90927526E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98" t="8824" r="5089" b="4842"/>
          <a:stretch/>
        </p:blipFill>
        <p:spPr bwMode="auto">
          <a:xfrm>
            <a:off x="3824183" y="1920421"/>
            <a:ext cx="5214053" cy="3792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20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A7C56-4727-B141-862A-793418675442}"/>
              </a:ext>
            </a:extLst>
          </p:cNvPr>
          <p:cNvSpPr>
            <a:spLocks noGrp="1"/>
          </p:cNvSpPr>
          <p:nvPr>
            <p:ph type="title"/>
          </p:nvPr>
        </p:nvSpPr>
        <p:spPr>
          <a:xfrm>
            <a:off x="457200" y="504967"/>
            <a:ext cx="8229600" cy="641783"/>
          </a:xfrm>
        </p:spPr>
        <p:txBody>
          <a:bodyPr>
            <a:normAutofit fontScale="90000"/>
          </a:bodyPr>
          <a:lstStyle/>
          <a:p>
            <a:pPr algn="ctr"/>
            <a:r>
              <a:rPr lang="en-US" sz="4400" dirty="0"/>
              <a:t>Why</a:t>
            </a:r>
            <a:r>
              <a:rPr lang="en-US" dirty="0"/>
              <a:t> </a:t>
            </a:r>
            <a:r>
              <a:rPr lang="en-US" sz="4400" dirty="0"/>
              <a:t>electrify</a:t>
            </a:r>
            <a:r>
              <a:rPr lang="en-US" dirty="0"/>
              <a:t>?</a:t>
            </a:r>
          </a:p>
        </p:txBody>
      </p:sp>
      <p:sp>
        <p:nvSpPr>
          <p:cNvPr id="3" name="Content Placeholder 2">
            <a:extLst>
              <a:ext uri="{FF2B5EF4-FFF2-40B4-BE49-F238E27FC236}">
                <a16:creationId xmlns:a16="http://schemas.microsoft.com/office/drawing/2014/main" id="{E6DFA661-C0AB-4A4A-BB42-660A8F3F9554}"/>
              </a:ext>
            </a:extLst>
          </p:cNvPr>
          <p:cNvSpPr>
            <a:spLocks noGrp="1"/>
          </p:cNvSpPr>
          <p:nvPr>
            <p:ph idx="1"/>
          </p:nvPr>
        </p:nvSpPr>
        <p:spPr>
          <a:xfrm>
            <a:off x="457200" y="1576137"/>
            <a:ext cx="8229600" cy="4874134"/>
          </a:xfrm>
        </p:spPr>
        <p:txBody>
          <a:bodyPr/>
          <a:lstStyle/>
          <a:p>
            <a:pPr>
              <a:defRPr/>
            </a:pPr>
            <a:r>
              <a:rPr lang="en-US" sz="3200" dirty="0"/>
              <a:t>Gas infrastructure, stranded assets</a:t>
            </a:r>
          </a:p>
          <a:p>
            <a:pPr>
              <a:defRPr/>
            </a:pPr>
            <a:r>
              <a:rPr lang="en-US" sz="3200" dirty="0"/>
              <a:t>Considerable increase in gas rates </a:t>
            </a:r>
          </a:p>
          <a:p>
            <a:pPr>
              <a:defRPr/>
            </a:pPr>
            <a:r>
              <a:rPr lang="en-US" sz="3200" dirty="0"/>
              <a:t>Health concerns</a:t>
            </a:r>
          </a:p>
          <a:p>
            <a:pPr>
              <a:defRPr/>
            </a:pPr>
            <a:r>
              <a:rPr lang="en-US" sz="3200" dirty="0"/>
              <a:t>Increasing climate related emergencies</a:t>
            </a:r>
          </a:p>
          <a:p>
            <a:pPr>
              <a:defRPr/>
            </a:pPr>
            <a:r>
              <a:rPr lang="en-US" sz="3200" dirty="0"/>
              <a:t>Programs and incentives that support electrification in low-income multifamily buildings but largely for existing buildings</a:t>
            </a:r>
          </a:p>
          <a:p>
            <a:endParaRPr lang="en-US" dirty="0"/>
          </a:p>
        </p:txBody>
      </p:sp>
    </p:spTree>
    <p:extLst>
      <p:ext uri="{BB962C8B-B14F-4D97-AF65-F5344CB8AC3E}">
        <p14:creationId xmlns:p14="http://schemas.microsoft.com/office/powerpoint/2010/main" val="1583279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6FB18-FCFA-284A-8A1C-A640FA6933E7}"/>
              </a:ext>
            </a:extLst>
          </p:cNvPr>
          <p:cNvSpPr>
            <a:spLocks noGrp="1"/>
          </p:cNvSpPr>
          <p:nvPr>
            <p:ph type="title"/>
          </p:nvPr>
        </p:nvSpPr>
        <p:spPr/>
        <p:txBody>
          <a:bodyPr>
            <a:normAutofit fontScale="90000"/>
          </a:bodyPr>
          <a:lstStyle/>
          <a:p>
            <a:pPr algn="ctr"/>
            <a:r>
              <a:rPr lang="en-US" dirty="0"/>
              <a:t>What are we waiting for then?</a:t>
            </a:r>
          </a:p>
        </p:txBody>
      </p:sp>
      <p:pic>
        <p:nvPicPr>
          <p:cNvPr id="5" name="Content Placeholder 4" descr="A screenshot of a cell phone&#10;&#10;Description automatically generated">
            <a:extLst>
              <a:ext uri="{FF2B5EF4-FFF2-40B4-BE49-F238E27FC236}">
                <a16:creationId xmlns:a16="http://schemas.microsoft.com/office/drawing/2014/main" id="{83F15435-EACF-8944-826D-63E0CFD10CF3}"/>
              </a:ext>
            </a:extLst>
          </p:cNvPr>
          <p:cNvPicPr>
            <a:picLocks noGrp="1" noChangeAspect="1"/>
          </p:cNvPicPr>
          <p:nvPr>
            <p:ph idx="1"/>
          </p:nvPr>
        </p:nvPicPr>
        <p:blipFill>
          <a:blip r:embed="rId3"/>
          <a:stretch>
            <a:fillRect/>
          </a:stretch>
        </p:blipFill>
        <p:spPr>
          <a:xfrm>
            <a:off x="637382" y="1049194"/>
            <a:ext cx="3380363" cy="5303838"/>
          </a:xfrm>
        </p:spPr>
      </p:pic>
      <p:pic>
        <p:nvPicPr>
          <p:cNvPr id="7" name="Picture 6" descr="A screenshot of a cell phone&#10;&#10;Description automatically generated">
            <a:extLst>
              <a:ext uri="{FF2B5EF4-FFF2-40B4-BE49-F238E27FC236}">
                <a16:creationId xmlns:a16="http://schemas.microsoft.com/office/drawing/2014/main" id="{07EAD44A-1AFD-F24C-A183-45D425B64215}"/>
              </a:ext>
            </a:extLst>
          </p:cNvPr>
          <p:cNvPicPr>
            <a:picLocks noChangeAspect="1"/>
          </p:cNvPicPr>
          <p:nvPr/>
        </p:nvPicPr>
        <p:blipFill>
          <a:blip r:embed="rId4"/>
          <a:stretch>
            <a:fillRect/>
          </a:stretch>
        </p:blipFill>
        <p:spPr>
          <a:xfrm>
            <a:off x="4859395" y="1049194"/>
            <a:ext cx="3448466" cy="5303838"/>
          </a:xfrm>
          <a:prstGeom prst="rect">
            <a:avLst/>
          </a:prstGeom>
        </p:spPr>
      </p:pic>
    </p:spTree>
    <p:extLst>
      <p:ext uri="{BB962C8B-B14F-4D97-AF65-F5344CB8AC3E}">
        <p14:creationId xmlns:p14="http://schemas.microsoft.com/office/powerpoint/2010/main" val="1523537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7E690-EF76-6945-9626-856D72C389C4}"/>
              </a:ext>
            </a:extLst>
          </p:cNvPr>
          <p:cNvSpPr>
            <a:spLocks noGrp="1"/>
          </p:cNvSpPr>
          <p:nvPr>
            <p:ph type="title"/>
          </p:nvPr>
        </p:nvSpPr>
        <p:spPr/>
        <p:txBody>
          <a:bodyPr>
            <a:normAutofit fontScale="90000"/>
          </a:bodyPr>
          <a:lstStyle/>
          <a:p>
            <a:pPr algn="ctr"/>
            <a:r>
              <a:rPr lang="en-US" dirty="0"/>
              <a:t>Housing Financing Landscape and Other Costs Considerations</a:t>
            </a:r>
          </a:p>
        </p:txBody>
      </p:sp>
      <p:pic>
        <p:nvPicPr>
          <p:cNvPr id="5" name="Content Placeholder 4" descr="A screenshot of a cell phone&#10;&#10;Description automatically generated">
            <a:extLst>
              <a:ext uri="{FF2B5EF4-FFF2-40B4-BE49-F238E27FC236}">
                <a16:creationId xmlns:a16="http://schemas.microsoft.com/office/drawing/2014/main" id="{8ED78C08-AA43-0F43-9988-EED03C470CCF}"/>
              </a:ext>
            </a:extLst>
          </p:cNvPr>
          <p:cNvPicPr>
            <a:picLocks noGrp="1" noChangeAspect="1"/>
          </p:cNvPicPr>
          <p:nvPr>
            <p:ph idx="1"/>
          </p:nvPr>
        </p:nvPicPr>
        <p:blipFill>
          <a:blip r:embed="rId3"/>
          <a:stretch>
            <a:fillRect/>
          </a:stretch>
        </p:blipFill>
        <p:spPr>
          <a:xfrm>
            <a:off x="743123" y="1146175"/>
            <a:ext cx="2361360" cy="5303838"/>
          </a:xfrm>
        </p:spPr>
      </p:pic>
      <p:sp>
        <p:nvSpPr>
          <p:cNvPr id="6" name="TextBox 5">
            <a:extLst>
              <a:ext uri="{FF2B5EF4-FFF2-40B4-BE49-F238E27FC236}">
                <a16:creationId xmlns:a16="http://schemas.microsoft.com/office/drawing/2014/main" id="{D3BAB8CD-BF61-8F41-8759-792FA031F0C0}"/>
              </a:ext>
            </a:extLst>
          </p:cNvPr>
          <p:cNvSpPr txBox="1"/>
          <p:nvPr/>
        </p:nvSpPr>
        <p:spPr>
          <a:xfrm>
            <a:off x="3441791" y="1410355"/>
            <a:ext cx="5195455" cy="5447645"/>
          </a:xfrm>
          <a:prstGeom prst="rect">
            <a:avLst/>
          </a:prstGeom>
          <a:noFill/>
        </p:spPr>
        <p:txBody>
          <a:bodyPr wrap="square" rtlCol="0">
            <a:spAutoFit/>
          </a:bodyPr>
          <a:lstStyle/>
          <a:p>
            <a:pPr marL="285750" indent="-285750">
              <a:buFont typeface="Arial" panose="020B0604020202020204" pitchFamily="34" charset="0"/>
              <a:buChar char="•"/>
            </a:pPr>
            <a:r>
              <a:rPr lang="en-US" sz="2600" dirty="0"/>
              <a:t>Federal and State housing funds drying up</a:t>
            </a:r>
          </a:p>
          <a:p>
            <a:pPr marL="285750" indent="-285750">
              <a:buFont typeface="Arial" panose="020B0604020202020204" pitchFamily="34" charset="0"/>
              <a:buChar char="•"/>
            </a:pPr>
            <a:r>
              <a:rPr lang="en-US" sz="2600" dirty="0"/>
              <a:t>Construction costs + operating expenses + replacement reserve </a:t>
            </a:r>
          </a:p>
          <a:p>
            <a:pPr marL="285750" indent="-285750">
              <a:buFont typeface="Arial" panose="020B0604020202020204" pitchFamily="34" charset="0"/>
              <a:buChar char="•"/>
            </a:pPr>
            <a:r>
              <a:rPr lang="en-US" sz="2600" dirty="0"/>
              <a:t>Difficulty in reaching economies of scale</a:t>
            </a:r>
          </a:p>
          <a:p>
            <a:pPr marL="285750" indent="-285750">
              <a:buFont typeface="Arial" panose="020B0604020202020204" pitchFamily="34" charset="0"/>
              <a:buChar char="•"/>
            </a:pPr>
            <a:r>
              <a:rPr lang="en-US" sz="2600" dirty="0"/>
              <a:t>Utility Allowance versus rent increases (who bears the costs?)</a:t>
            </a:r>
          </a:p>
          <a:p>
            <a:pPr marL="285750" indent="-285750">
              <a:buFont typeface="Arial" panose="020B0604020202020204" pitchFamily="34" charset="0"/>
              <a:buChar char="•"/>
            </a:pPr>
            <a:r>
              <a:rPr lang="en-US" sz="2600" dirty="0"/>
              <a:t>However, may incentivize less consumption especially in previously master metered properties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962651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09E64-0A16-0B43-8BAA-8F3783EB66A9}"/>
              </a:ext>
            </a:extLst>
          </p:cNvPr>
          <p:cNvSpPr>
            <a:spLocks noGrp="1"/>
          </p:cNvSpPr>
          <p:nvPr>
            <p:ph type="title"/>
          </p:nvPr>
        </p:nvSpPr>
        <p:spPr/>
        <p:txBody>
          <a:bodyPr>
            <a:normAutofit fontScale="90000"/>
          </a:bodyPr>
          <a:lstStyle/>
          <a:p>
            <a:pPr algn="ctr"/>
            <a:r>
              <a:rPr lang="en-US" dirty="0"/>
              <a:t>Other Challenges</a:t>
            </a:r>
          </a:p>
        </p:txBody>
      </p:sp>
      <p:sp>
        <p:nvSpPr>
          <p:cNvPr id="3" name="Content Placeholder 2">
            <a:extLst>
              <a:ext uri="{FF2B5EF4-FFF2-40B4-BE49-F238E27FC236}">
                <a16:creationId xmlns:a16="http://schemas.microsoft.com/office/drawing/2014/main" id="{D2F38040-0749-DA46-8A5C-45300EBFB981}"/>
              </a:ext>
            </a:extLst>
          </p:cNvPr>
          <p:cNvSpPr>
            <a:spLocks noGrp="1"/>
          </p:cNvSpPr>
          <p:nvPr>
            <p:ph idx="1"/>
          </p:nvPr>
        </p:nvSpPr>
        <p:spPr/>
        <p:txBody>
          <a:bodyPr>
            <a:normAutofit lnSpcReduction="10000"/>
          </a:bodyPr>
          <a:lstStyle/>
          <a:p>
            <a:r>
              <a:rPr lang="en-US" sz="2800" dirty="0"/>
              <a:t>Developer size</a:t>
            </a:r>
          </a:p>
          <a:p>
            <a:r>
              <a:rPr lang="en-US" sz="2800" dirty="0"/>
              <a:t>Property size </a:t>
            </a:r>
          </a:p>
          <a:p>
            <a:r>
              <a:rPr lang="en-US" sz="2800" dirty="0"/>
              <a:t>Portfolio region and disparate local reach codes </a:t>
            </a:r>
          </a:p>
          <a:p>
            <a:r>
              <a:rPr lang="en-US" sz="2800" dirty="0"/>
              <a:t>Maintenance staff and vendors</a:t>
            </a:r>
          </a:p>
          <a:p>
            <a:r>
              <a:rPr lang="en-US" sz="2800" dirty="0"/>
              <a:t>Availability of equipment that have operating history, contractor availability and experience, willingness of the team </a:t>
            </a:r>
          </a:p>
          <a:p>
            <a:r>
              <a:rPr lang="en-US" sz="2800" dirty="0"/>
              <a:t>Equipment challenges: central domestic hot water and laundry systems </a:t>
            </a:r>
          </a:p>
          <a:p>
            <a:r>
              <a:rPr lang="en-US" sz="2800" dirty="0"/>
              <a:t>Resilience during shut offs and storage issues</a:t>
            </a:r>
          </a:p>
          <a:p>
            <a:r>
              <a:rPr lang="en-US" sz="2800" dirty="0"/>
              <a:t>System Sizing issues</a:t>
            </a:r>
          </a:p>
          <a:p>
            <a:pPr marL="0" indent="0">
              <a:buNone/>
            </a:pPr>
            <a:endParaRPr lang="en-US" dirty="0"/>
          </a:p>
          <a:p>
            <a:endParaRPr lang="en-US" dirty="0"/>
          </a:p>
        </p:txBody>
      </p:sp>
    </p:spTree>
    <p:extLst>
      <p:ext uri="{BB962C8B-B14F-4D97-AF65-F5344CB8AC3E}">
        <p14:creationId xmlns:p14="http://schemas.microsoft.com/office/powerpoint/2010/main" val="1761598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DD04F-B066-D141-B106-0951037D85B1}"/>
              </a:ext>
            </a:extLst>
          </p:cNvPr>
          <p:cNvSpPr>
            <a:spLocks noGrp="1"/>
          </p:cNvSpPr>
          <p:nvPr>
            <p:ph type="title"/>
          </p:nvPr>
        </p:nvSpPr>
        <p:spPr/>
        <p:txBody>
          <a:bodyPr>
            <a:normAutofit fontScale="90000"/>
          </a:bodyPr>
          <a:lstStyle/>
          <a:p>
            <a:pPr algn="ctr"/>
            <a:r>
              <a:rPr lang="en-US" dirty="0"/>
              <a:t>Recommendations</a:t>
            </a:r>
          </a:p>
        </p:txBody>
      </p:sp>
      <p:sp>
        <p:nvSpPr>
          <p:cNvPr id="3" name="Content Placeholder 2">
            <a:extLst>
              <a:ext uri="{FF2B5EF4-FFF2-40B4-BE49-F238E27FC236}">
                <a16:creationId xmlns:a16="http://schemas.microsoft.com/office/drawing/2014/main" id="{F45140E2-EAF3-E940-BF80-206AD216C120}"/>
              </a:ext>
            </a:extLst>
          </p:cNvPr>
          <p:cNvSpPr>
            <a:spLocks noGrp="1"/>
          </p:cNvSpPr>
          <p:nvPr>
            <p:ph idx="1"/>
          </p:nvPr>
        </p:nvSpPr>
        <p:spPr/>
        <p:txBody>
          <a:bodyPr/>
          <a:lstStyle/>
          <a:p>
            <a:r>
              <a:rPr lang="en-US" dirty="0"/>
              <a:t>T24 should reflect local reach codes and local reach codes should be more uniform across cities</a:t>
            </a:r>
          </a:p>
          <a:p>
            <a:r>
              <a:rPr lang="en-US" dirty="0"/>
              <a:t>Housing programs should keep up with the States path towards decarbonization</a:t>
            </a:r>
          </a:p>
          <a:p>
            <a:r>
              <a:rPr lang="en-US" dirty="0"/>
              <a:t>Just more funding (like SB 1477)</a:t>
            </a:r>
          </a:p>
          <a:p>
            <a:r>
              <a:rPr lang="en-US" dirty="0"/>
              <a:t>Guidance document for property managers on how to be decarb ready</a:t>
            </a:r>
          </a:p>
          <a:p>
            <a:r>
              <a:rPr lang="en-US" dirty="0"/>
              <a:t>Resident training and user experience </a:t>
            </a:r>
          </a:p>
          <a:p>
            <a:r>
              <a:rPr lang="en-US" dirty="0"/>
              <a:t>Contractor training and approved contractors list </a:t>
            </a:r>
          </a:p>
          <a:p>
            <a:r>
              <a:rPr lang="en-US" dirty="0"/>
              <a:t>Training code enforcement officials </a:t>
            </a:r>
          </a:p>
          <a:p>
            <a:r>
              <a:rPr lang="en-US" dirty="0"/>
              <a:t>Pilot decarb buildings in different regions and track costs gaps</a:t>
            </a:r>
          </a:p>
          <a:p>
            <a:r>
              <a:rPr lang="en-US" dirty="0"/>
              <a:t>Keep focus on core goals of providing affordable housing</a:t>
            </a:r>
          </a:p>
          <a:p>
            <a:pPr marL="0" indent="0">
              <a:buNone/>
            </a:pPr>
            <a:endParaRPr lang="en-US" dirty="0"/>
          </a:p>
        </p:txBody>
      </p:sp>
    </p:spTree>
    <p:extLst>
      <p:ext uri="{BB962C8B-B14F-4D97-AF65-F5344CB8AC3E}">
        <p14:creationId xmlns:p14="http://schemas.microsoft.com/office/powerpoint/2010/main" val="4285033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1D653-BC8C-134C-9AE5-42D2AD875A95}"/>
              </a:ext>
            </a:extLst>
          </p:cNvPr>
          <p:cNvSpPr>
            <a:spLocks noGrp="1"/>
          </p:cNvSpPr>
          <p:nvPr>
            <p:ph type="title"/>
          </p:nvPr>
        </p:nvSpPr>
        <p:spPr/>
        <p:txBody>
          <a:bodyPr>
            <a:normAutofit fontScale="90000"/>
          </a:bodyPr>
          <a:lstStyle/>
          <a:p>
            <a:pPr algn="ctr"/>
            <a:r>
              <a:rPr lang="en-US" dirty="0"/>
              <a:t>Resources</a:t>
            </a:r>
          </a:p>
        </p:txBody>
      </p:sp>
      <p:sp>
        <p:nvSpPr>
          <p:cNvPr id="3" name="Content Placeholder 2">
            <a:extLst>
              <a:ext uri="{FF2B5EF4-FFF2-40B4-BE49-F238E27FC236}">
                <a16:creationId xmlns:a16="http://schemas.microsoft.com/office/drawing/2014/main" id="{307F2DFD-2833-8746-BD6F-B2D8F5FBCEE5}"/>
              </a:ext>
            </a:extLst>
          </p:cNvPr>
          <p:cNvSpPr>
            <a:spLocks noGrp="1"/>
          </p:cNvSpPr>
          <p:nvPr>
            <p:ph idx="1"/>
          </p:nvPr>
        </p:nvSpPr>
        <p:spPr/>
        <p:txBody>
          <a:bodyPr/>
          <a:lstStyle/>
          <a:p>
            <a:endParaRPr lang="en-US" dirty="0"/>
          </a:p>
          <a:p>
            <a:endParaRPr lang="en-US" dirty="0"/>
          </a:p>
          <a:p>
            <a:r>
              <a:rPr lang="en-US" dirty="0"/>
              <a:t>California Housing Partnership Housing Needs Assessment and Who Can Afford to Rent in California’s Many Regions </a:t>
            </a:r>
            <a:r>
              <a:rPr lang="en-US" dirty="0">
                <a:hlinkClick r:id="rId2"/>
              </a:rPr>
              <a:t>https://chpc.net/resources-library</a:t>
            </a:r>
            <a:endParaRPr lang="en-US" dirty="0"/>
          </a:p>
          <a:p>
            <a:r>
              <a:rPr lang="en-US" dirty="0"/>
              <a:t>Equitable Building Electrification: A Framework For Powering Resilient Communities</a:t>
            </a:r>
          </a:p>
          <a:p>
            <a:pPr marL="0" indent="0">
              <a:buNone/>
            </a:pPr>
            <a:r>
              <a:rPr lang="en-US" dirty="0">
                <a:hlinkClick r:id="rId3"/>
              </a:rPr>
              <a:t>https://greenlining.org/publications/reports/2019/equitable-building-electrification-a-framework-for-powering-resilient-communities/</a:t>
            </a:r>
            <a:endParaRPr lang="en-US" dirty="0"/>
          </a:p>
          <a:p>
            <a:endParaRPr lang="en-US" dirty="0"/>
          </a:p>
          <a:p>
            <a:pPr marL="0" indent="0">
              <a:buNone/>
            </a:pPr>
            <a:endParaRPr lang="en-US" dirty="0"/>
          </a:p>
        </p:txBody>
      </p:sp>
    </p:spTree>
    <p:extLst>
      <p:ext uri="{BB962C8B-B14F-4D97-AF65-F5344CB8AC3E}">
        <p14:creationId xmlns:p14="http://schemas.microsoft.com/office/powerpoint/2010/main" val="121480732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ustom 3">
      <a:dk1>
        <a:sysClr val="windowText" lastClr="000000"/>
      </a:dk1>
      <a:lt1>
        <a:sysClr val="window" lastClr="FFFFFF"/>
      </a:lt1>
      <a:dk2>
        <a:srgbClr val="3E74B6"/>
      </a:dk2>
      <a:lt2>
        <a:srgbClr val="EEECE1"/>
      </a:lt2>
      <a:accent1>
        <a:srgbClr val="3E74B6"/>
      </a:accent1>
      <a:accent2>
        <a:srgbClr val="454A5B"/>
      </a:accent2>
      <a:accent3>
        <a:srgbClr val="91BB5B"/>
      </a:accent3>
      <a:accent4>
        <a:srgbClr val="7C468B"/>
      </a:accent4>
      <a:accent5>
        <a:srgbClr val="44A4DA"/>
      </a:accent5>
      <a:accent6>
        <a:srgbClr val="B3A7A1"/>
      </a:accent6>
      <a:hlink>
        <a:srgbClr val="43B5E4"/>
      </a:hlink>
      <a:folHlink>
        <a:srgbClr val="7C468B"/>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AEA Title Slide">
  <a:themeElements>
    <a:clrScheme name="PHCA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250</TotalTime>
  <Words>642</Words>
  <Application>Microsoft Macintosh PowerPoint</Application>
  <PresentationFormat>On-screen Show (4:3)</PresentationFormat>
  <Paragraphs>72</Paragraphs>
  <Slides>9</Slides>
  <Notes>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9</vt:i4>
      </vt:variant>
    </vt:vector>
  </HeadingPairs>
  <TitlesOfParts>
    <vt:vector size="16" baseType="lpstr">
      <vt:lpstr>Arial</vt:lpstr>
      <vt:lpstr>Calibri</vt:lpstr>
      <vt:lpstr>Calibri Light</vt:lpstr>
      <vt:lpstr>Century Gothic</vt:lpstr>
      <vt:lpstr>Corbel</vt:lpstr>
      <vt:lpstr>Clarity</vt:lpstr>
      <vt:lpstr>AEA Title Slide</vt:lpstr>
      <vt:lpstr>  Path forward: Getting to zero carbon equitably</vt:lpstr>
      <vt:lpstr>Why electrify?</vt:lpstr>
      <vt:lpstr>Why electrify?</vt:lpstr>
      <vt:lpstr>Why electrify?</vt:lpstr>
      <vt:lpstr>What are we waiting for then?</vt:lpstr>
      <vt:lpstr>Housing Financing Landscape and Other Costs Considerations</vt:lpstr>
      <vt:lpstr>Other Challenges</vt:lpstr>
      <vt:lpstr>Recommendations</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Isbell</dc:creator>
  <cp:lastModifiedBy>Srinidhi Sampath</cp:lastModifiedBy>
  <cp:revision>44</cp:revision>
  <dcterms:created xsi:type="dcterms:W3CDTF">2019-04-12T20:06:13Z</dcterms:created>
  <dcterms:modified xsi:type="dcterms:W3CDTF">2020-01-24T01:53:25Z</dcterms:modified>
</cp:coreProperties>
</file>